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A907A5-2B95-4B48-B92B-1F1DDED31107}" type="datetimeFigureOut">
              <a:rPr lang="en-US" smtClean="0"/>
              <a:t>1/14/2023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A0ACD5B-A7F9-44A7-BD2D-1AEC151157D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406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A907A5-2B95-4B48-B92B-1F1DDED31107}"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ACD5B-A7F9-44A7-BD2D-1AEC151157D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281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A907A5-2B95-4B48-B92B-1F1DDED31107}"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ACD5B-A7F9-44A7-BD2D-1AEC151157D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68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A907A5-2B95-4B48-B92B-1F1DDED31107}"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ACD5B-A7F9-44A7-BD2D-1AEC151157D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628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A907A5-2B95-4B48-B92B-1F1DDED31107}"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ACD5B-A7F9-44A7-BD2D-1AEC151157D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1434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A907A5-2B95-4B48-B92B-1F1DDED31107}"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ACD5B-A7F9-44A7-BD2D-1AEC151157D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072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A907A5-2B95-4B48-B92B-1F1DDED31107}"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ACD5B-A7F9-44A7-BD2D-1AEC151157D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788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A907A5-2B95-4B48-B92B-1F1DDED31107}"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ACD5B-A7F9-44A7-BD2D-1AEC151157D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987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907A5-2B95-4B48-B92B-1F1DDED31107}"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ACD5B-A7F9-44A7-BD2D-1AEC151157D4}" type="slidenum">
              <a:rPr lang="en-US" smtClean="0"/>
              <a:t>‹#›</a:t>
            </a:fld>
            <a:endParaRPr lang="en-US"/>
          </a:p>
        </p:txBody>
      </p:sp>
    </p:spTree>
    <p:extLst>
      <p:ext uri="{BB962C8B-B14F-4D97-AF65-F5344CB8AC3E}">
        <p14:creationId xmlns:p14="http://schemas.microsoft.com/office/powerpoint/2010/main" val="1681676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A907A5-2B95-4B48-B92B-1F1DDED31107}"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ACD5B-A7F9-44A7-BD2D-1AEC151157D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485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2A907A5-2B95-4B48-B92B-1F1DDED31107}" type="datetimeFigureOut">
              <a:rPr lang="en-US" smtClean="0"/>
              <a:t>1/14/2023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2A0ACD5B-A7F9-44A7-BD2D-1AEC151157D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2162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2A907A5-2B95-4B48-B92B-1F1DDED31107}" type="datetimeFigureOut">
              <a:rPr lang="en-US" smtClean="0"/>
              <a:t>1/14/2023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A0ACD5B-A7F9-44A7-BD2D-1AEC151157D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820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7F05-18E2-9A9B-76B2-5BA40D3FAEAC}"/>
              </a:ext>
            </a:extLst>
          </p:cNvPr>
          <p:cNvSpPr>
            <a:spLocks noGrp="1"/>
          </p:cNvSpPr>
          <p:nvPr>
            <p:ph type="ctrTitle"/>
          </p:nvPr>
        </p:nvSpPr>
        <p:spPr/>
        <p:txBody>
          <a:bodyPr>
            <a:normAutofit/>
          </a:bodyPr>
          <a:lstStyle/>
          <a:p>
            <a:r>
              <a:rPr lang="en-US" sz="4000" b="1" dirty="0"/>
              <a:t>RANGE &amp; QUARTILE DEVIATION</a:t>
            </a:r>
          </a:p>
        </p:txBody>
      </p:sp>
    </p:spTree>
    <p:extLst>
      <p:ext uri="{BB962C8B-B14F-4D97-AF65-F5344CB8AC3E}">
        <p14:creationId xmlns:p14="http://schemas.microsoft.com/office/powerpoint/2010/main" val="180044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33936-1112-4E2A-15A2-FEF2E730977F}"/>
              </a:ext>
            </a:extLst>
          </p:cNvPr>
          <p:cNvSpPr>
            <a:spLocks noGrp="1"/>
          </p:cNvSpPr>
          <p:nvPr>
            <p:ph type="title"/>
          </p:nvPr>
        </p:nvSpPr>
        <p:spPr/>
        <p:txBody>
          <a:bodyPr/>
          <a:lstStyle/>
          <a:p>
            <a:r>
              <a:rPr lang="en-US" b="1" dirty="0"/>
              <a:t>Range</a:t>
            </a:r>
          </a:p>
        </p:txBody>
      </p:sp>
      <p:sp>
        <p:nvSpPr>
          <p:cNvPr id="3" name="Content Placeholder 2">
            <a:extLst>
              <a:ext uri="{FF2B5EF4-FFF2-40B4-BE49-F238E27FC236}">
                <a16:creationId xmlns:a16="http://schemas.microsoft.com/office/drawing/2014/main" id="{6A833108-4C53-33A9-8157-05492D6D5DBE}"/>
              </a:ext>
            </a:extLst>
          </p:cNvPr>
          <p:cNvSpPr>
            <a:spLocks noGrp="1"/>
          </p:cNvSpPr>
          <p:nvPr>
            <p:ph idx="1"/>
          </p:nvPr>
        </p:nvSpPr>
        <p:spPr/>
        <p:txBody>
          <a:bodyPr/>
          <a:lstStyle/>
          <a:p>
            <a:pPr marL="0" indent="0" algn="just">
              <a:buNone/>
            </a:pPr>
            <a:r>
              <a:rPr lang="en-US" dirty="0"/>
              <a:t>Range is defined as the difference between two extreme values that is the largest and the smallest value in a distribution. Higher value of range implies higher dispersion and vice versa. It is an absolute measure of dispersion and is computed on the basis of spread of values.</a:t>
            </a:r>
          </a:p>
        </p:txBody>
      </p:sp>
    </p:spTree>
    <p:extLst>
      <p:ext uri="{BB962C8B-B14F-4D97-AF65-F5344CB8AC3E}">
        <p14:creationId xmlns:p14="http://schemas.microsoft.com/office/powerpoint/2010/main" val="4101240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265FF-0395-FEF9-3AE1-270CB6B6CDC2}"/>
              </a:ext>
            </a:extLst>
          </p:cNvPr>
          <p:cNvSpPr>
            <a:spLocks noGrp="1"/>
          </p:cNvSpPr>
          <p:nvPr>
            <p:ph type="title"/>
          </p:nvPr>
        </p:nvSpPr>
        <p:spPr/>
        <p:txBody>
          <a:bodyPr/>
          <a:lstStyle/>
          <a:p>
            <a:r>
              <a:rPr lang="en-US" b="1" dirty="0"/>
              <a:t>Coefficient of Range</a:t>
            </a:r>
          </a:p>
        </p:txBody>
      </p:sp>
      <p:sp>
        <p:nvSpPr>
          <p:cNvPr id="3" name="Content Placeholder 2">
            <a:extLst>
              <a:ext uri="{FF2B5EF4-FFF2-40B4-BE49-F238E27FC236}">
                <a16:creationId xmlns:a16="http://schemas.microsoft.com/office/drawing/2014/main" id="{F5A27C57-DB54-7751-18ED-779ABCBBA250}"/>
              </a:ext>
            </a:extLst>
          </p:cNvPr>
          <p:cNvSpPr>
            <a:spLocks noGrp="1"/>
          </p:cNvSpPr>
          <p:nvPr>
            <p:ph idx="1"/>
          </p:nvPr>
        </p:nvSpPr>
        <p:spPr/>
        <p:txBody>
          <a:bodyPr/>
          <a:lstStyle/>
          <a:p>
            <a:pPr marL="0" indent="0" algn="just">
              <a:buNone/>
            </a:pPr>
            <a:r>
              <a:rPr lang="en-US" dirty="0"/>
              <a:t>It is a relative measure of dispersion. It is used to compare variation of two series expressed in different units. Generally, it is defined as the ratio of difference between the largest value(L) and the smallest value(S) to their sum.</a:t>
            </a:r>
          </a:p>
        </p:txBody>
      </p:sp>
    </p:spTree>
    <p:extLst>
      <p:ext uri="{BB962C8B-B14F-4D97-AF65-F5344CB8AC3E}">
        <p14:creationId xmlns:p14="http://schemas.microsoft.com/office/powerpoint/2010/main" val="284422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73454-DE73-1F9E-73BD-38462684C4A0}"/>
              </a:ext>
            </a:extLst>
          </p:cNvPr>
          <p:cNvSpPr>
            <a:spLocks noGrp="1"/>
          </p:cNvSpPr>
          <p:nvPr>
            <p:ph type="title"/>
          </p:nvPr>
        </p:nvSpPr>
        <p:spPr/>
        <p:txBody>
          <a:bodyPr>
            <a:normAutofit fontScale="90000"/>
          </a:bodyPr>
          <a:lstStyle/>
          <a:p>
            <a:r>
              <a:rPr lang="en-US" b="1" dirty="0"/>
              <a:t>Calculation of range and its Coefficient for different statistical series</a:t>
            </a:r>
          </a:p>
        </p:txBody>
      </p:sp>
      <p:sp>
        <p:nvSpPr>
          <p:cNvPr id="3" name="Content Placeholder 2">
            <a:extLst>
              <a:ext uri="{FF2B5EF4-FFF2-40B4-BE49-F238E27FC236}">
                <a16:creationId xmlns:a16="http://schemas.microsoft.com/office/drawing/2014/main" id="{E56CD113-17A3-C382-03AF-08063EAC06A6}"/>
              </a:ext>
            </a:extLst>
          </p:cNvPr>
          <p:cNvSpPr>
            <a:spLocks noGrp="1"/>
          </p:cNvSpPr>
          <p:nvPr>
            <p:ph idx="1"/>
          </p:nvPr>
        </p:nvSpPr>
        <p:spPr/>
        <p:txBody>
          <a:bodyPr>
            <a:normAutofit fontScale="85000" lnSpcReduction="10000"/>
          </a:bodyPr>
          <a:lstStyle/>
          <a:p>
            <a:pPr marL="0" indent="0" algn="just">
              <a:buNone/>
            </a:pPr>
            <a:r>
              <a:rPr lang="en-US" dirty="0"/>
              <a:t>Calculation of range and its Coefficient is discussed with respect to individual, discrete and continuous series.</a:t>
            </a:r>
          </a:p>
          <a:p>
            <a:pPr marL="0" indent="0" algn="just">
              <a:buNone/>
            </a:pPr>
            <a:r>
              <a:rPr lang="en-US" dirty="0"/>
              <a:t>These are as follows:</a:t>
            </a:r>
          </a:p>
          <a:p>
            <a:pPr marL="0" indent="0" algn="just">
              <a:buNone/>
            </a:pPr>
            <a:r>
              <a:rPr lang="en-US" b="1" dirty="0"/>
              <a:t>In individual series </a:t>
            </a:r>
            <a:r>
              <a:rPr lang="en-US" dirty="0"/>
              <a:t>To calculate range and its coefficient, locate the largest and the smallest value of the series.</a:t>
            </a:r>
          </a:p>
          <a:p>
            <a:pPr marL="0" indent="0" algn="just">
              <a:buNone/>
            </a:pPr>
            <a:r>
              <a:rPr lang="en-US" dirty="0"/>
              <a:t>Computer range with the help of following formula </a:t>
            </a:r>
          </a:p>
          <a:p>
            <a:pPr marL="0" indent="0" algn="just">
              <a:buNone/>
            </a:pPr>
            <a:r>
              <a:rPr lang="en-US" b="1" dirty="0"/>
              <a:t>Range(R) = largest value(L) - Smallest value(S) </a:t>
            </a:r>
          </a:p>
          <a:p>
            <a:pPr marL="0" indent="0" algn="just">
              <a:buNone/>
            </a:pPr>
            <a:r>
              <a:rPr lang="en-US" dirty="0"/>
              <a:t>Compute coefficient of range with the help of following formula</a:t>
            </a:r>
          </a:p>
          <a:p>
            <a:pPr marL="0" indent="0" algn="just">
              <a:buNone/>
            </a:pPr>
            <a:r>
              <a:rPr lang="en-US" b="1" dirty="0"/>
              <a:t>Coefficient of Range = L-S/L+S</a:t>
            </a:r>
          </a:p>
        </p:txBody>
      </p:sp>
    </p:spTree>
    <p:extLst>
      <p:ext uri="{BB962C8B-B14F-4D97-AF65-F5344CB8AC3E}">
        <p14:creationId xmlns:p14="http://schemas.microsoft.com/office/powerpoint/2010/main" val="106494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1EAE2-4536-8A40-F808-8022D6C7EF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704A1E-BBB6-B364-7644-B47644A04BB0}"/>
              </a:ext>
            </a:extLst>
          </p:cNvPr>
          <p:cNvSpPr>
            <a:spLocks noGrp="1"/>
          </p:cNvSpPr>
          <p:nvPr>
            <p:ph idx="1"/>
          </p:nvPr>
        </p:nvSpPr>
        <p:spPr/>
        <p:txBody>
          <a:bodyPr/>
          <a:lstStyle/>
          <a:p>
            <a:pPr marL="0" indent="0" algn="just">
              <a:buNone/>
            </a:pPr>
            <a:r>
              <a:rPr lang="en-US" b="1" dirty="0"/>
              <a:t>In discrete series </a:t>
            </a:r>
            <a:r>
              <a:rPr lang="en-US" dirty="0"/>
              <a:t>The steps for computation of range and its Coefficient are the same as discussed in the case of individual series. Frequencies corresponding to different values are not considered while computing range of the discrete series.</a:t>
            </a:r>
          </a:p>
        </p:txBody>
      </p:sp>
    </p:spTree>
    <p:extLst>
      <p:ext uri="{BB962C8B-B14F-4D97-AF65-F5344CB8AC3E}">
        <p14:creationId xmlns:p14="http://schemas.microsoft.com/office/powerpoint/2010/main" val="753933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D2E87-8D49-0131-286A-82C357F6FD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131695-B18B-4579-3E48-781FDB948DA8}"/>
              </a:ext>
            </a:extLst>
          </p:cNvPr>
          <p:cNvSpPr>
            <a:spLocks noGrp="1"/>
          </p:cNvSpPr>
          <p:nvPr>
            <p:ph idx="1"/>
          </p:nvPr>
        </p:nvSpPr>
        <p:spPr/>
        <p:txBody>
          <a:bodyPr/>
          <a:lstStyle/>
          <a:p>
            <a:pPr marL="0" indent="0">
              <a:buNone/>
            </a:pPr>
            <a:r>
              <a:rPr lang="en-US" b="1" dirty="0"/>
              <a:t>In continuous series </a:t>
            </a:r>
            <a:r>
              <a:rPr lang="en-US" dirty="0"/>
              <a:t>Check is the given series an exclusive distribution or not. If not, then it should be first converted into an exclusive distribution. </a:t>
            </a:r>
          </a:p>
          <a:p>
            <a:pPr marL="0" indent="0">
              <a:buNone/>
            </a:pPr>
            <a:r>
              <a:rPr lang="en-US" dirty="0"/>
              <a:t>Calculate range with the help of given formula </a:t>
            </a:r>
          </a:p>
          <a:p>
            <a:pPr marL="0" indent="0">
              <a:buNone/>
            </a:pPr>
            <a:r>
              <a:rPr lang="en-US" b="1" dirty="0"/>
              <a:t>Range = Upper limit of the highest class interval(L) - Lower limit of the highest class interval(S) </a:t>
            </a:r>
          </a:p>
          <a:p>
            <a:pPr marL="0" indent="0">
              <a:buNone/>
            </a:pPr>
            <a:r>
              <a:rPr lang="en-US" dirty="0"/>
              <a:t>Calculate coefficient of range with the help of following formula</a:t>
            </a:r>
          </a:p>
          <a:p>
            <a:pPr marL="0" indent="0">
              <a:buNone/>
            </a:pPr>
            <a:r>
              <a:rPr lang="en-US" b="1" dirty="0"/>
              <a:t>Coefficient of range = L-S/L+S </a:t>
            </a:r>
          </a:p>
        </p:txBody>
      </p:sp>
    </p:spTree>
    <p:extLst>
      <p:ext uri="{BB962C8B-B14F-4D97-AF65-F5344CB8AC3E}">
        <p14:creationId xmlns:p14="http://schemas.microsoft.com/office/powerpoint/2010/main" val="85244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A788-76B7-CAE8-3BA9-C44E47E877F1}"/>
              </a:ext>
            </a:extLst>
          </p:cNvPr>
          <p:cNvSpPr>
            <a:spLocks noGrp="1"/>
          </p:cNvSpPr>
          <p:nvPr>
            <p:ph type="title"/>
          </p:nvPr>
        </p:nvSpPr>
        <p:spPr/>
        <p:txBody>
          <a:bodyPr/>
          <a:lstStyle/>
          <a:p>
            <a:r>
              <a:rPr lang="en-US" b="1" dirty="0"/>
              <a:t>Inter-quartile range and Quartile deviation</a:t>
            </a:r>
          </a:p>
        </p:txBody>
      </p:sp>
      <p:sp>
        <p:nvSpPr>
          <p:cNvPr id="3" name="Content Placeholder 2">
            <a:extLst>
              <a:ext uri="{FF2B5EF4-FFF2-40B4-BE49-F238E27FC236}">
                <a16:creationId xmlns:a16="http://schemas.microsoft.com/office/drawing/2014/main" id="{A41E4E00-9EFF-1015-E525-5BDB09535675}"/>
              </a:ext>
            </a:extLst>
          </p:cNvPr>
          <p:cNvSpPr>
            <a:spLocks noGrp="1"/>
          </p:cNvSpPr>
          <p:nvPr>
            <p:ph idx="1"/>
          </p:nvPr>
        </p:nvSpPr>
        <p:spPr/>
        <p:txBody>
          <a:bodyPr>
            <a:normAutofit lnSpcReduction="10000"/>
          </a:bodyPr>
          <a:lstStyle/>
          <a:p>
            <a:pPr marL="0" indent="0" algn="just">
              <a:buNone/>
            </a:pPr>
            <a:r>
              <a:rPr lang="en-US" dirty="0"/>
              <a:t>Inter-quartile range and Quartile deviation and its Coefficient are also computer on the basis of spread of values. These measures of dispersion are completed with the help of quartiles. </a:t>
            </a:r>
          </a:p>
          <a:p>
            <a:pPr marL="0" indent="0" algn="just">
              <a:buNone/>
            </a:pPr>
            <a:r>
              <a:rPr lang="en-US" dirty="0"/>
              <a:t>These measures are explain below </a:t>
            </a:r>
          </a:p>
          <a:p>
            <a:pPr marL="0" indent="0" algn="just">
              <a:buNone/>
            </a:pPr>
            <a:r>
              <a:rPr lang="en-US" b="1" dirty="0"/>
              <a:t>Interquartile range </a:t>
            </a:r>
            <a:r>
              <a:rPr lang="en-US" dirty="0"/>
              <a:t>It is the difference between upper quartile and lower quartile. Thus, </a:t>
            </a:r>
          </a:p>
          <a:p>
            <a:pPr marL="0" indent="0" algn="just">
              <a:buNone/>
            </a:pPr>
            <a:r>
              <a:rPr lang="en-US" b="1" dirty="0"/>
              <a:t>Inter-quartile range (IQR) = </a:t>
            </a:r>
            <a:r>
              <a:rPr lang="en-US" sz="1800" b="1" dirty="0">
                <a:effectLst/>
                <a:ea typeface="Calibri" panose="020F0502020204030204" pitchFamily="34" charset="0"/>
              </a:rPr>
              <a:t>Upper Quartile(Q</a:t>
            </a:r>
            <a:r>
              <a:rPr lang="en-US" sz="1800" b="1" baseline="-25000" dirty="0">
                <a:effectLst/>
                <a:ea typeface="Calibri" panose="020F0502020204030204" pitchFamily="34" charset="0"/>
              </a:rPr>
              <a:t>3</a:t>
            </a:r>
            <a:r>
              <a:rPr lang="en-US" sz="1800" b="1" dirty="0">
                <a:effectLst/>
                <a:ea typeface="Calibri" panose="020F0502020204030204" pitchFamily="34" charset="0"/>
              </a:rPr>
              <a:t>) – Lower Quartile(Q</a:t>
            </a:r>
            <a:r>
              <a:rPr lang="en-US" sz="1800" b="1" baseline="-25000" dirty="0">
                <a:effectLst/>
                <a:ea typeface="Calibri" panose="020F0502020204030204" pitchFamily="34" charset="0"/>
              </a:rPr>
              <a:t>1</a:t>
            </a:r>
            <a:r>
              <a:rPr lang="en-US" sz="1800" b="1" dirty="0">
                <a:effectLst/>
                <a:ea typeface="Calibri" panose="020F0502020204030204" pitchFamily="34" charset="0"/>
              </a:rPr>
              <a:t>)</a:t>
            </a:r>
            <a:r>
              <a:rPr lang="en-US" b="1" dirty="0"/>
              <a:t> </a:t>
            </a:r>
          </a:p>
          <a:p>
            <a:pPr marL="0" indent="0" algn="just">
              <a:buNone/>
            </a:pPr>
            <a:r>
              <a:rPr lang="en-US" dirty="0"/>
              <a:t>It is based upon middle 50% of the value of a distribution and therefore, it is not affected by Extreme values. It is an absolute measure of dispersion.</a:t>
            </a:r>
          </a:p>
        </p:txBody>
      </p:sp>
    </p:spTree>
    <p:extLst>
      <p:ext uri="{BB962C8B-B14F-4D97-AF65-F5344CB8AC3E}">
        <p14:creationId xmlns:p14="http://schemas.microsoft.com/office/powerpoint/2010/main" val="3327244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6FD59-8A0A-D914-A778-9FD4B58C53D9}"/>
              </a:ext>
            </a:extLst>
          </p:cNvPr>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4ABF85C-3572-F5B7-C930-E602F2A60D10}"/>
                  </a:ext>
                </a:extLst>
              </p:cNvPr>
              <p:cNvSpPr>
                <a:spLocks noGrp="1"/>
              </p:cNvSpPr>
              <p:nvPr>
                <p:ph idx="1"/>
              </p:nvPr>
            </p:nvSpPr>
            <p:spPr/>
            <p:txBody>
              <a:bodyPr/>
              <a:lstStyle/>
              <a:p>
                <a:pPr marL="0" indent="0" algn="just">
                  <a:buNone/>
                </a:pPr>
                <a:r>
                  <a:rPr lang="en-US" b="1" dirty="0"/>
                  <a:t>Quartile deviation </a:t>
                </a:r>
                <a:r>
                  <a:rPr lang="en-US" dirty="0"/>
                  <a:t>It is half the difference of upper quartile and lower quartile that is half of interquartile range. It is also known as semi-inter-quartile range and denoted by QD. It is an absolute measure of dispersion.</a:t>
                </a:r>
              </a:p>
              <a:p>
                <a:pPr marL="0" indent="0" algn="just">
                  <a:buNone/>
                </a:pPr>
                <a:r>
                  <a:rPr lang="en-US" dirty="0"/>
                  <a:t> Thus, </a:t>
                </a:r>
                <a:r>
                  <a:rPr lang="en-US" b="1" dirty="0"/>
                  <a:t>QD = </a:t>
                </a:r>
                <a14:m>
                  <m:oMath xmlns:m="http://schemas.openxmlformats.org/officeDocument/2006/math">
                    <m:f>
                      <m:fPr>
                        <m:ctrlP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𝑸</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𝟑</m:t>
                            </m:r>
                            <m:r>
                              <a:rPr lang="en-US" sz="1800" b="1" i="1">
                                <a:effectLst/>
                                <a:latin typeface="Cambria Math" panose="02040503050406030204" pitchFamily="18" charset="0"/>
                                <a:ea typeface="Calibri" panose="020F0502020204030204" pitchFamily="34" charset="0"/>
                                <a:cs typeface="Times New Roman" panose="02020603050405020304" pitchFamily="18" charset="0"/>
                              </a:rPr>
                              <m:t>− </m:t>
                            </m:r>
                          </m:sub>
                        </m:sSub>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𝑸</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𝟏</m:t>
                            </m:r>
                          </m:sub>
                        </m:sSub>
                      </m:num>
                      <m:den>
                        <m:r>
                          <a:rPr lang="en-US" sz="1800" b="1" i="1">
                            <a:effectLst/>
                            <a:latin typeface="Cambria Math" panose="02040503050406030204" pitchFamily="18" charset="0"/>
                            <a:ea typeface="Calibri" panose="020F0502020204030204" pitchFamily="34" charset="0"/>
                            <a:cs typeface="Times New Roman" panose="02020603050405020304" pitchFamily="18" charset="0"/>
                          </a:rPr>
                          <m:t>𝟐</m:t>
                        </m:r>
                      </m:den>
                    </m:f>
                  </m:oMath>
                </a14:m>
                <a:endParaRPr lang="en-US" sz="1800" b="1" dirty="0">
                  <a:effectLst/>
                  <a:latin typeface="Calibri" panose="020F0502020204030204" pitchFamily="34" charset="0"/>
                  <a:ea typeface="Calibri" panose="020F0502020204030204" pitchFamily="34" charset="0"/>
                  <a:cs typeface="Cordia New" panose="020B0304020202020204" pitchFamily="34" charset="-34"/>
                </a:endParaRPr>
              </a:p>
              <a:p>
                <a:pPr marL="0" indent="0" algn="just">
                  <a:buNone/>
                </a:pPr>
                <a:endParaRPr lang="en-US" dirty="0"/>
              </a:p>
              <a:p>
                <a:pPr marL="0" indent="0" algn="just">
                  <a:buNone/>
                </a:pPr>
                <a:r>
                  <a:rPr lang="en-US" dirty="0"/>
                  <a:t>where, Q3</a:t>
                </a:r>
                <a:r>
                  <a:rPr lang="en-US" sz="2800" dirty="0">
                    <a:effectLst/>
                    <a:ea typeface="Calibri" panose="020F0502020204030204" pitchFamily="34" charset="0"/>
                    <a:cs typeface="Times New Roman" panose="02020603050405020304" pitchFamily="18" charset="0"/>
                  </a:rPr>
                  <a:t> </a:t>
                </a:r>
                <a:r>
                  <a:rPr lang="en-US" dirty="0"/>
                  <a:t>is equal to upper quartile and Q1 is equal to lower quartile</a:t>
                </a:r>
              </a:p>
            </p:txBody>
          </p:sp>
        </mc:Choice>
        <mc:Fallback>
          <p:sp>
            <p:nvSpPr>
              <p:cNvPr id="3" name="Content Placeholder 2">
                <a:extLst>
                  <a:ext uri="{FF2B5EF4-FFF2-40B4-BE49-F238E27FC236}">
                    <a16:creationId xmlns:a16="http://schemas.microsoft.com/office/drawing/2014/main" id="{74ABF85C-3572-F5B7-C930-E602F2A60D10}"/>
                  </a:ext>
                </a:extLst>
              </p:cNvPr>
              <p:cNvSpPr>
                <a:spLocks noGrp="1" noRot="1" noChangeAspect="1" noMove="1" noResize="1" noEditPoints="1" noAdjustHandles="1" noChangeArrowheads="1" noChangeShapeType="1" noTextEdit="1"/>
              </p:cNvSpPr>
              <p:nvPr>
                <p:ph idx="1"/>
              </p:nvPr>
            </p:nvSpPr>
            <p:spPr>
              <a:blipFill>
                <a:blip r:embed="rId2"/>
                <a:stretch>
                  <a:fillRect l="-635" t="-177" r="-698"/>
                </a:stretch>
              </a:blipFill>
            </p:spPr>
            <p:txBody>
              <a:bodyPr/>
              <a:lstStyle/>
              <a:p>
                <a:r>
                  <a:rPr lang="en-US">
                    <a:noFill/>
                  </a:rPr>
                  <a:t> </a:t>
                </a:r>
              </a:p>
            </p:txBody>
          </p:sp>
        </mc:Fallback>
      </mc:AlternateContent>
    </p:spTree>
    <p:extLst>
      <p:ext uri="{BB962C8B-B14F-4D97-AF65-F5344CB8AC3E}">
        <p14:creationId xmlns:p14="http://schemas.microsoft.com/office/powerpoint/2010/main" val="1803118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539CC-A13E-B92B-5762-21BAD2E4E164}"/>
              </a:ext>
            </a:extLst>
          </p:cNvPr>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6B24BFB-2DA0-17C9-562F-2F4AEDBCA4CE}"/>
                  </a:ext>
                </a:extLst>
              </p:cNvPr>
              <p:cNvSpPr>
                <a:spLocks noGrp="1"/>
              </p:cNvSpPr>
              <p:nvPr>
                <p:ph idx="1"/>
              </p:nvPr>
            </p:nvSpPr>
            <p:spPr/>
            <p:txBody>
              <a:bodyPr/>
              <a:lstStyle/>
              <a:p>
                <a:pPr marL="0" indent="0" algn="just">
                  <a:buNone/>
                </a:pPr>
                <a:r>
                  <a:rPr lang="en-US" b="1" dirty="0"/>
                  <a:t>Coefficient of quartile deviation </a:t>
                </a:r>
                <a:r>
                  <a:rPr lang="en-US" dirty="0"/>
                  <a:t>The relative measure corresponding to quartile deviation is known as the coefficient of quartile deviation. It is the ratio of difference between upper and lower quartile to their sum. Thus,</a:t>
                </a:r>
              </a:p>
              <a:p>
                <a:pPr marL="0" indent="0" algn="just">
                  <a:buNone/>
                </a:pPr>
                <a:r>
                  <a:rPr lang="en-US" b="1" dirty="0"/>
                  <a:t>Coefficient of QD= </a:t>
                </a:r>
                <a14:m>
                  <m:oMath xmlns:m="http://schemas.openxmlformats.org/officeDocument/2006/math">
                    <m:f>
                      <m:fPr>
                        <m:ctrlPr>
                          <a:rPr lang="en-US" sz="1800" b="1" i="1" smtClean="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𝑸</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𝟑</m:t>
                            </m:r>
                          </m:sub>
                        </m:sSub>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𝑸</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𝟏</m:t>
                            </m:r>
                          </m:sub>
                        </m:sSub>
                      </m:num>
                      <m:den>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𝑸</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𝟑</m:t>
                            </m:r>
                          </m:sub>
                        </m:sSub>
                        <m:r>
                          <a:rPr lang="en-US" sz="1800" b="1"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b="1" i="1">
                                <a:effectLst/>
                                <a:latin typeface="Cambria Math" panose="02040503050406030204" pitchFamily="18" charset="0"/>
                                <a:ea typeface="Calibri" panose="020F0502020204030204" pitchFamily="34" charset="0"/>
                                <a:cs typeface="Times New Roman" panose="02020603050405020304" pitchFamily="18" charset="0"/>
                              </a:rPr>
                              <m:t>𝑸</m:t>
                            </m:r>
                          </m:e>
                          <m:sub>
                            <m:r>
                              <a:rPr lang="en-US" sz="1800" b="1" i="1">
                                <a:effectLst/>
                                <a:latin typeface="Cambria Math" panose="02040503050406030204" pitchFamily="18" charset="0"/>
                                <a:ea typeface="Calibri" panose="020F0502020204030204" pitchFamily="34" charset="0"/>
                                <a:cs typeface="Times New Roman" panose="02020603050405020304" pitchFamily="18" charset="0"/>
                              </a:rPr>
                              <m:t>𝟏</m:t>
                            </m:r>
                          </m:sub>
                        </m:sSub>
                      </m:den>
                    </m:f>
                  </m:oMath>
                </a14:m>
                <a:endParaRPr lang="en-US" sz="1800" b="1" dirty="0">
                  <a:effectLst/>
                  <a:latin typeface="Calibri" panose="020F0502020204030204" pitchFamily="34" charset="0"/>
                  <a:ea typeface="Calibri" panose="020F0502020204030204" pitchFamily="34" charset="0"/>
                  <a:cs typeface="Cordia New" panose="020B0304020202020204" pitchFamily="34" charset="-34"/>
                </a:endParaRPr>
              </a:p>
              <a:p>
                <a:pPr marL="0" indent="0" algn="just">
                  <a:buNone/>
                </a:pPr>
                <a:r>
                  <a:rPr lang="en-US" dirty="0"/>
                  <a:t>Coefficient of quartile deviation can be used to measure the degree of variation in two different distributions when both have different units of measurement.</a:t>
                </a:r>
              </a:p>
            </p:txBody>
          </p:sp>
        </mc:Choice>
        <mc:Fallback>
          <p:sp>
            <p:nvSpPr>
              <p:cNvPr id="3" name="Content Placeholder 2">
                <a:extLst>
                  <a:ext uri="{FF2B5EF4-FFF2-40B4-BE49-F238E27FC236}">
                    <a16:creationId xmlns:a16="http://schemas.microsoft.com/office/drawing/2014/main" id="{A6B24BFB-2DA0-17C9-562F-2F4AEDBCA4CE}"/>
                  </a:ext>
                </a:extLst>
              </p:cNvPr>
              <p:cNvSpPr>
                <a:spLocks noGrp="1" noRot="1" noChangeAspect="1" noMove="1" noResize="1" noEditPoints="1" noAdjustHandles="1" noChangeArrowheads="1" noChangeShapeType="1" noTextEdit="1"/>
              </p:cNvSpPr>
              <p:nvPr>
                <p:ph idx="1"/>
              </p:nvPr>
            </p:nvSpPr>
            <p:spPr>
              <a:blipFill>
                <a:blip r:embed="rId2"/>
                <a:stretch>
                  <a:fillRect l="-635" t="-177" r="-698"/>
                </a:stretch>
              </a:blipFill>
            </p:spPr>
            <p:txBody>
              <a:bodyPr/>
              <a:lstStyle/>
              <a:p>
                <a:r>
                  <a:rPr lang="en-US">
                    <a:noFill/>
                  </a:rPr>
                  <a:t> </a:t>
                </a:r>
              </a:p>
            </p:txBody>
          </p:sp>
        </mc:Fallback>
      </mc:AlternateContent>
    </p:spTree>
    <p:extLst>
      <p:ext uri="{BB962C8B-B14F-4D97-AF65-F5344CB8AC3E}">
        <p14:creationId xmlns:p14="http://schemas.microsoft.com/office/powerpoint/2010/main" val="170008243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TotalTime>
  <Words>557</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Cambria Math</vt:lpstr>
      <vt:lpstr>Gill Sans MT</vt:lpstr>
      <vt:lpstr>Gallery</vt:lpstr>
      <vt:lpstr>RANGE &amp; QUARTILE DEVIATION</vt:lpstr>
      <vt:lpstr>Range</vt:lpstr>
      <vt:lpstr>Coefficient of Range</vt:lpstr>
      <vt:lpstr>Calculation of range and its Coefficient for different statistical series</vt:lpstr>
      <vt:lpstr>PowerPoint Presentation</vt:lpstr>
      <vt:lpstr>PowerPoint Presentation</vt:lpstr>
      <vt:lpstr>Inter-quartile range and Quartile deviation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RANGE &amp; QUARTILE DEVIATION</dc:title>
  <dc:creator>Ananya Priya</dc:creator>
  <cp:lastModifiedBy>Ananya Priya</cp:lastModifiedBy>
  <cp:revision>1</cp:revision>
  <dcterms:created xsi:type="dcterms:W3CDTF">2023-01-14T14:10:11Z</dcterms:created>
  <dcterms:modified xsi:type="dcterms:W3CDTF">2023-01-14T14:12:38Z</dcterms:modified>
</cp:coreProperties>
</file>